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6" r:id="rId2"/>
    <p:sldId id="257" r:id="rId3"/>
    <p:sldId id="277" r:id="rId4"/>
    <p:sldId id="258" r:id="rId5"/>
    <p:sldId id="263" r:id="rId6"/>
    <p:sldId id="259" r:id="rId7"/>
    <p:sldId id="260" r:id="rId8"/>
    <p:sldId id="276" r:id="rId9"/>
    <p:sldId id="261" r:id="rId10"/>
    <p:sldId id="264" r:id="rId11"/>
    <p:sldId id="265" r:id="rId12"/>
    <p:sldId id="266" r:id="rId13"/>
    <p:sldId id="268" r:id="rId14"/>
    <p:sldId id="270" r:id="rId15"/>
    <p:sldId id="272" r:id="rId16"/>
    <p:sldId id="274" r:id="rId17"/>
    <p:sldId id="275" r:id="rId18"/>
    <p:sldId id="262" r:id="rId19"/>
    <p:sldId id="269" r:id="rId20"/>
    <p:sldId id="278" r:id="rId21"/>
    <p:sldId id="279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31" name="Zástupný symbol pro datum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nadpis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1" name="Zástupný symbol pro text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7" name="Zástupný symbol pro datum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484F3CB-C970-499F-A45C-A31AB4BBBFE2}" type="datetimeFigureOut">
              <a:rPr lang="cs-CZ" smtClean="0"/>
              <a:t>03.01.2022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FD592B4-F51A-4F5B-A631-07AF5C40167B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metoda</a:t>
            </a:r>
            <a:br>
              <a:rPr lang="cs-CZ" dirty="0" smtClean="0"/>
            </a:br>
            <a:r>
              <a:rPr lang="cs-CZ" sz="2200" b="1" dirty="0"/>
              <a:t>Nezapomenete to, co se vám stalo, ale tyto vzpomínky už nebudou tak nepříjemné a obtěžující.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PhDr</a:t>
            </a:r>
            <a:r>
              <a:rPr lang="cs-CZ" dirty="0" smtClean="0"/>
              <a:t>. Jarmila Holášková, </a:t>
            </a:r>
            <a:r>
              <a:rPr lang="cs-CZ" dirty="0" err="1" smtClean="0"/>
              <a:t>DiS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938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EMDR - PŮVOD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Eye Movement Desensitization and </a:t>
            </a:r>
            <a:r>
              <a:rPr lang="en-US" dirty="0" smtClean="0"/>
              <a:t>Reprocessing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 -  Desenzibilizační </a:t>
            </a:r>
            <a:r>
              <a:rPr lang="cs-CZ" dirty="0"/>
              <a:t>terapie využívající pohyb </a:t>
            </a:r>
            <a:r>
              <a:rPr lang="cs-CZ" dirty="0" smtClean="0"/>
              <a:t>očí  -</a:t>
            </a:r>
          </a:p>
          <a:p>
            <a:pPr marL="0" indent="0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b="1" dirty="0"/>
              <a:t>EMDR je metoda, kterou vyvinula Francine </a:t>
            </a:r>
            <a:r>
              <a:rPr lang="cs-CZ" b="1" dirty="0" err="1"/>
              <a:t>Shapiro</a:t>
            </a:r>
            <a:r>
              <a:rPr lang="cs-CZ" b="1" dirty="0"/>
              <a:t> (v letech 1987-89) ke zmírnění nepříjemných stavů, které doprovázejí vzpomínky na traumatickou událost </a:t>
            </a:r>
            <a:r>
              <a:rPr lang="cs-CZ" dirty="0"/>
              <a:t>(např. dopravní nehoda, znásilnění, přepadení, přírodní katastrofa, úraz či onemocnění, porod, nepříjemné vzpomínky z dětství a minulosti…).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„Jednou </a:t>
            </a:r>
            <a:r>
              <a:rPr lang="cs-CZ" dirty="0"/>
              <a:t>se procházela parkem a hlavou se jí honily myšlenky na vlastní rakovinu. A najednou si uvědomila, že s pohledem do korun stromů se tyto tíživé myšlenky mírní při míhavých pohybech očí ze strany na stranu, podobných, jako když sledujeme jedoucí vlak</a:t>
            </a:r>
            <a:r>
              <a:rPr lang="cs-CZ" dirty="0" smtClean="0"/>
              <a:t>.„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937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EMDR - BILATERITA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K „přepracování" traumatických zážitků </a:t>
            </a:r>
            <a:r>
              <a:rPr lang="cs-CZ" dirty="0" smtClean="0"/>
              <a:t>se používají</a:t>
            </a:r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rychlé střídání očních pohybů;</a:t>
            </a:r>
          </a:p>
          <a:p>
            <a:pPr>
              <a:buFontTx/>
              <a:buChar char="-"/>
            </a:pPr>
            <a:r>
              <a:rPr lang="cs-CZ" dirty="0" smtClean="0"/>
              <a:t>zvukové střídavé podněty zleva a zprava;</a:t>
            </a:r>
          </a:p>
          <a:p>
            <a:pPr>
              <a:buFontTx/>
              <a:buChar char="-"/>
            </a:pPr>
            <a:r>
              <a:rPr lang="cs-CZ" dirty="0" smtClean="0"/>
              <a:t>taktilní střídavé podněty (ramena, kolena);</a:t>
            </a:r>
          </a:p>
          <a:p>
            <a:pPr>
              <a:buFontTx/>
              <a:buChar char="-"/>
            </a:pPr>
            <a:r>
              <a:rPr lang="cs-CZ" dirty="0" smtClean="0"/>
              <a:t>Střídavé motorické pohyby.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131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– PŘÍSTUP KE KLIENTOVI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/>
              <a:t>Přístup EMDR ke klientovi je velmi </a:t>
            </a:r>
            <a:r>
              <a:rPr lang="cs-CZ" b="1" dirty="0"/>
              <a:t>strukturovaný</a:t>
            </a:r>
            <a:r>
              <a:rPr lang="cs-CZ" dirty="0"/>
              <a:t>, takže si tuto metodu často oblíbí KBT terapeuti. Ale stejně tak může být dobrým doplňkem terapeutického repertoáru terapeutů s jinou orientací</a:t>
            </a:r>
            <a:r>
              <a:rPr lang="cs-CZ" dirty="0" smtClean="0"/>
              <a:t>.</a:t>
            </a:r>
          </a:p>
          <a:p>
            <a:pPr algn="just"/>
            <a:r>
              <a:rPr lang="cs-CZ" dirty="0"/>
              <a:t>EMDR metoda vykazuje prvky </a:t>
            </a:r>
            <a:r>
              <a:rPr lang="cs-CZ" dirty="0" smtClean="0"/>
              <a:t>psychodynamické</a:t>
            </a:r>
            <a:r>
              <a:rPr lang="cs-CZ" dirty="0"/>
              <a:t>, kognitivně behaviorální a </a:t>
            </a:r>
            <a:r>
              <a:rPr lang="cs-CZ" dirty="0" smtClean="0"/>
              <a:t>systemické </a:t>
            </a:r>
            <a:r>
              <a:rPr lang="cs-CZ" dirty="0"/>
              <a:t>terapie i práce s tělem, jedná se </a:t>
            </a:r>
            <a:r>
              <a:rPr lang="cs-CZ" dirty="0" smtClean="0"/>
              <a:t>však o </a:t>
            </a:r>
            <a:r>
              <a:rPr lang="cs-CZ" dirty="0" err="1" smtClean="0"/>
              <a:t>integrativní</a:t>
            </a:r>
            <a:r>
              <a:rPr lang="cs-CZ" dirty="0" smtClean="0"/>
              <a:t> psychoterapeutický přístup.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090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– JAK TO FUNGUJE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cs-CZ" dirty="0"/>
              <a:t>Dr. </a:t>
            </a:r>
            <a:r>
              <a:rPr lang="cs-CZ" dirty="0" err="1"/>
              <a:t>Shapiro</a:t>
            </a:r>
            <a:r>
              <a:rPr lang="cs-CZ" dirty="0"/>
              <a:t> zjistila, že oční pohyby (vyvolané bilaterální stimulací) mohou za jistých podmínek snižovat intenzitu nepříjemných myšlenek. S dalším rozvojem metody EMDR začala být užívána kromě vizuální bilaterální stimulace také stimulace zvukem či dotykem. </a:t>
            </a:r>
            <a:r>
              <a:rPr lang="cs-CZ" b="1" dirty="0"/>
              <a:t>Proces zpracování informací při bilaterální stimulaci se podobá zpracování běžných každodenních zážitků během spánkové fáze REM. </a:t>
            </a:r>
            <a:endParaRPr lang="cs-CZ" dirty="0"/>
          </a:p>
          <a:p>
            <a:pPr algn="just"/>
            <a:r>
              <a:rPr lang="cs-CZ" dirty="0"/>
              <a:t>Když je člověk velmi rozrušený a neklidný, pak jeho mozek nemůže zpracovávat informace stejným způsobem jako když je v relativním klidu a pohodě. Určitý moment jakoby „zamrzl v čase“ a vzpomínky na traumatickou událost se opakovaně vrací (tzv. </a:t>
            </a:r>
            <a:r>
              <a:rPr lang="cs-CZ" dirty="0" err="1"/>
              <a:t>flashbacky</a:t>
            </a:r>
            <a:r>
              <a:rPr lang="cs-CZ" dirty="0"/>
              <a:t>). Mohou být stejně silné, jako by se ta situace odehrávala právě nyní – protože představy, zvuky, pachy a pocity se od té doby v paměti nezměnily. Tento typ vzpomínek má dlouhotrvající negativní vliv na to, jakým způsobem člověk vnímá současnost i mezilidské vztahy.</a:t>
            </a:r>
          </a:p>
        </p:txBody>
      </p:sp>
    </p:spTree>
    <p:extLst>
      <p:ext uri="{BB962C8B-B14F-4D97-AF65-F5344CB8AC3E}">
        <p14:creationId xmlns:p14="http://schemas.microsoft.com/office/powerpoint/2010/main" val="264476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EMDR - POUŽITÍ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b="1" dirty="0"/>
              <a:t>Metoda EMDR se osvědčuje při léčbě těchto stavů: </a:t>
            </a:r>
          </a:p>
          <a:p>
            <a:r>
              <a:rPr lang="cs-CZ" dirty="0"/>
              <a:t>Posttraumatická stresová porucha</a:t>
            </a:r>
          </a:p>
          <a:p>
            <a:r>
              <a:rPr lang="cs-CZ" dirty="0"/>
              <a:t>Nepříjemné a obtěžující vzpomínky</a:t>
            </a:r>
          </a:p>
          <a:p>
            <a:r>
              <a:rPr lang="cs-CZ" dirty="0"/>
              <a:t>Panické ataky</a:t>
            </a:r>
          </a:p>
          <a:p>
            <a:r>
              <a:rPr lang="cs-CZ" dirty="0"/>
              <a:t>Zpracování žalu a truchlení</a:t>
            </a:r>
          </a:p>
          <a:p>
            <a:r>
              <a:rPr lang="cs-CZ" dirty="0"/>
              <a:t>Disociační poruchy</a:t>
            </a:r>
          </a:p>
          <a:p>
            <a:r>
              <a:rPr lang="cs-CZ" dirty="0"/>
              <a:t>Úzkost</a:t>
            </a:r>
          </a:p>
          <a:p>
            <a:r>
              <a:rPr lang="cs-CZ" dirty="0" err="1"/>
              <a:t>Fóbie</a:t>
            </a:r>
            <a:endParaRPr lang="cs-CZ" dirty="0"/>
          </a:p>
          <a:p>
            <a:r>
              <a:rPr lang="cs-CZ" dirty="0"/>
              <a:t>Tréma a strach ze znemožnění/ze selhání/z vystupování před lidmi</a:t>
            </a:r>
          </a:p>
          <a:p>
            <a:r>
              <a:rPr lang="cs-CZ" dirty="0"/>
              <a:t>Chronická bolest</a:t>
            </a:r>
          </a:p>
          <a:p>
            <a:r>
              <a:rPr lang="cs-CZ" dirty="0"/>
              <a:t>Redukce stresu</a:t>
            </a:r>
          </a:p>
          <a:p>
            <a:r>
              <a:rPr lang="cs-CZ" dirty="0"/>
              <a:t>Závislosti</a:t>
            </a:r>
          </a:p>
          <a:p>
            <a:r>
              <a:rPr lang="cs-CZ" dirty="0"/>
              <a:t>Sexuální zneužití</a:t>
            </a:r>
          </a:p>
          <a:p>
            <a:r>
              <a:rPr lang="cs-CZ" dirty="0"/>
              <a:t>Fyzické zneužití – týrání, přepadení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864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EMDR - POUŽITÍ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cs-CZ" b="1" dirty="0"/>
              <a:t>EMDR sezení jsou vhodná, pokud se u vás objevuje: </a:t>
            </a:r>
          </a:p>
          <a:p>
            <a:pPr algn="just"/>
            <a:r>
              <a:rPr lang="cs-CZ" dirty="0"/>
              <a:t>chronický pocit viny, hanby, sebeobviňování</a:t>
            </a:r>
          </a:p>
          <a:p>
            <a:pPr algn="just"/>
            <a:r>
              <a:rPr lang="cs-CZ" dirty="0"/>
              <a:t>pocit neschopnosti něco změnit</a:t>
            </a:r>
          </a:p>
          <a:p>
            <a:pPr algn="just"/>
            <a:r>
              <a:rPr lang="cs-CZ" dirty="0"/>
              <a:t>pocit že jste jiný než ostatní - trvale poškozený, pošpiněný, stigmatizovaný</a:t>
            </a:r>
          </a:p>
          <a:p>
            <a:pPr algn="just"/>
            <a:r>
              <a:rPr lang="cs-CZ" dirty="0"/>
              <a:t>trvalé zaobírání se osobou, která vám ublížila nebo nepříjemným zážitkem</a:t>
            </a:r>
          </a:p>
          <a:p>
            <a:pPr algn="just"/>
            <a:r>
              <a:rPr lang="cs-CZ" dirty="0"/>
              <a:t>neschopnost důvěřovat a navazovat vztahy s jinými lidmi</a:t>
            </a:r>
          </a:p>
          <a:p>
            <a:pPr algn="just"/>
            <a:r>
              <a:rPr lang="cs-CZ" dirty="0"/>
              <a:t>zoufalství, beznaděj, ztráta dosavadních životních přesvědčení</a:t>
            </a:r>
          </a:p>
          <a:p>
            <a:pPr algn="just"/>
            <a:r>
              <a:rPr lang="cs-CZ" dirty="0"/>
              <a:t>vyhýbání se podnětům, které ve Vás vyvolávají nepříjemné vzpomínky, pocity a obavy</a:t>
            </a:r>
          </a:p>
        </p:txBody>
      </p:sp>
    </p:spTree>
    <p:extLst>
      <p:ext uri="{BB962C8B-B14F-4D97-AF65-F5344CB8AC3E}">
        <p14:creationId xmlns:p14="http://schemas.microsoft.com/office/powerpoint/2010/main" val="165124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- KONTRAINDIKACE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akutní psychózy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7507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EMDR - SEZENÍ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EMDR sezení obvykle trvá </a:t>
            </a:r>
            <a:r>
              <a:rPr lang="cs-CZ" b="1" dirty="0" smtClean="0"/>
              <a:t>50 </a:t>
            </a:r>
            <a:r>
              <a:rPr lang="cs-CZ" b="1" dirty="0"/>
              <a:t>minut.</a:t>
            </a:r>
            <a:r>
              <a:rPr lang="cs-CZ" dirty="0"/>
              <a:t> </a:t>
            </a:r>
            <a:endParaRPr lang="cs-CZ" dirty="0" smtClean="0"/>
          </a:p>
          <a:p>
            <a:pPr algn="just"/>
            <a:r>
              <a:rPr lang="cs-CZ" dirty="0" smtClean="0"/>
              <a:t>Počet </a:t>
            </a:r>
            <a:r>
              <a:rPr lang="cs-CZ" dirty="0"/>
              <a:t>EMDR sezení určuje typ </a:t>
            </a:r>
            <a:r>
              <a:rPr lang="cs-CZ" dirty="0" smtClean="0"/>
              <a:t>problému</a:t>
            </a:r>
            <a:r>
              <a:rPr lang="cs-CZ" dirty="0"/>
              <a:t>, životní okolnosti a případná další traumata z minulosti. </a:t>
            </a:r>
            <a:endParaRPr lang="cs-CZ" dirty="0" smtClean="0"/>
          </a:p>
          <a:p>
            <a:pPr algn="just"/>
            <a:r>
              <a:rPr lang="cs-CZ" dirty="0" smtClean="0"/>
              <a:t>V</a:t>
            </a:r>
            <a:r>
              <a:rPr lang="cs-CZ" dirty="0"/>
              <a:t> některých případech je 1-3 sezení dostačující, běžný počet sezení se pohybuje mezi 3-10 s frekvencí jednou týdně/jednou za dva týdny, v případě dlouhotrvajících a komplexních obtíží může léčba trvat i déle než rok.</a:t>
            </a:r>
          </a:p>
        </p:txBody>
      </p:sp>
    </p:spTree>
    <p:extLst>
      <p:ext uri="{BB962C8B-B14F-4D97-AF65-F5344CB8AC3E}">
        <p14:creationId xmlns:p14="http://schemas.microsoft.com/office/powerpoint/2010/main" val="2118011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KROK ZA KROKEM - FÁZE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PRVNÍ FÁZE - ANAMNÉZA A PLÁNOVÁNÍ LÉČBY + PÍSEMNÝ SOUHLAS S TERAPIÍ EMDR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Počátek </a:t>
            </a:r>
            <a:r>
              <a:rPr lang="cs-CZ" dirty="0"/>
              <a:t>terapie je nemyslitelný bez získání </a:t>
            </a:r>
            <a:r>
              <a:rPr lang="cs-CZ" dirty="0" smtClean="0"/>
              <a:t>základních </a:t>
            </a:r>
            <a:r>
              <a:rPr lang="cs-CZ" dirty="0"/>
              <a:t>informací a navázání terapeutického vztahu. Terapeut zjišťuje symptomatologii před traumatizujícím zážitkem a po něm, zdroje, </a:t>
            </a:r>
            <a:r>
              <a:rPr lang="cs-CZ" dirty="0" smtClean="0"/>
              <a:t>motivace</a:t>
            </a:r>
            <a:r>
              <a:rPr lang="cs-CZ" dirty="0"/>
              <a:t>, psychickou stabilitu, mapu traumatických zážitků. Zajímá se o obvyklé a aktuální strategie zvládání, sociální podporu a tlaky, léky, drogy, v minulosti, v současnosti aj. </a:t>
            </a:r>
          </a:p>
        </p:txBody>
      </p:sp>
    </p:spTree>
    <p:extLst>
      <p:ext uri="{BB962C8B-B14F-4D97-AF65-F5344CB8AC3E}">
        <p14:creationId xmlns:p14="http://schemas.microsoft.com/office/powerpoint/2010/main" val="2596158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KROK ZA KROKEM - FÁZE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DRUHÁ FÁZE - PŘÍPRAVA NA TERAPII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Když </a:t>
            </a:r>
            <a:r>
              <a:rPr lang="cs-CZ" dirty="0"/>
              <a:t>již </a:t>
            </a:r>
            <a:r>
              <a:rPr lang="cs-CZ" dirty="0" smtClean="0"/>
              <a:t>klient </a:t>
            </a:r>
            <a:r>
              <a:rPr lang="cs-CZ" dirty="0"/>
              <a:t>ví, jak bude sezení probíhat, musíme se mimo jiné zaměřit na to, zdaje </a:t>
            </a:r>
            <a:r>
              <a:rPr lang="cs-CZ" dirty="0" smtClean="0"/>
              <a:t>je schopen </a:t>
            </a:r>
            <a:r>
              <a:rPr lang="cs-CZ" dirty="0"/>
              <a:t>relaxovat, pracovat s imaginativními technikami, vybavit si bezpečné místo - bezpečnou představu, případně se musíme věnovat nácviku stabilizace a zvládnutí určité míry stresu.</a:t>
            </a:r>
          </a:p>
        </p:txBody>
      </p:sp>
    </p:spTree>
    <p:extLst>
      <p:ext uri="{BB962C8B-B14F-4D97-AF65-F5344CB8AC3E}">
        <p14:creationId xmlns:p14="http://schemas.microsoft.com/office/powerpoint/2010/main" val="2350546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KROK ZA KROKEM - FÁZE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TŘETÍ FÁZE - URČENÍ CÍLŮ TERAPIE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Když </a:t>
            </a:r>
            <a:r>
              <a:rPr lang="cs-CZ" dirty="0"/>
              <a:t>je jasné, jakou traumatickou vzpomínku bude </a:t>
            </a:r>
            <a:r>
              <a:rPr lang="cs-CZ" dirty="0" smtClean="0"/>
              <a:t>klient </a:t>
            </a:r>
            <a:r>
              <a:rPr lang="cs-CZ" dirty="0"/>
              <a:t>zpracovávat, a máme představu, </a:t>
            </a:r>
            <a:r>
              <a:rPr lang="cs-CZ" dirty="0" smtClean="0"/>
              <a:t>jakou </a:t>
            </a:r>
            <a:r>
              <a:rPr lang="cs-CZ" dirty="0"/>
              <a:t>míru stresu unese, pustíme se do vyhodnocení traumatické situace.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Zahajujeme </a:t>
            </a:r>
            <a:r>
              <a:rPr lang="cs-CZ" dirty="0"/>
              <a:t>instrukcí, aby si </a:t>
            </a:r>
            <a:r>
              <a:rPr lang="cs-CZ" dirty="0" smtClean="0"/>
              <a:t>klient </a:t>
            </a:r>
            <a:r>
              <a:rPr lang="cs-CZ" dirty="0"/>
              <a:t>vybavil všechny traumatické vzpomínky a pak si na </a:t>
            </a:r>
            <a:r>
              <a:rPr lang="cs-CZ" dirty="0" err="1"/>
              <a:t>Wolpeho</a:t>
            </a:r>
            <a:r>
              <a:rPr lang="cs-CZ" dirty="0"/>
              <a:t> škále (SUD - Joseph </a:t>
            </a:r>
            <a:r>
              <a:rPr lang="cs-CZ" dirty="0" err="1"/>
              <a:t>Wolpe</a:t>
            </a:r>
            <a:r>
              <a:rPr lang="cs-CZ" dirty="0"/>
              <a:t> </a:t>
            </a:r>
            <a:r>
              <a:rPr lang="cs-CZ" dirty="0" err="1"/>
              <a:t>Subjective</a:t>
            </a:r>
            <a:r>
              <a:rPr lang="cs-CZ" dirty="0"/>
              <a:t> </a:t>
            </a:r>
            <a:r>
              <a:rPr lang="cs-CZ" dirty="0" err="1"/>
              <a:t>Units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Disturbance </a:t>
            </a:r>
            <a:r>
              <a:rPr lang="cs-CZ" dirty="0" err="1"/>
              <a:t>Scale</a:t>
            </a:r>
            <a:r>
              <a:rPr lang="cs-CZ" dirty="0"/>
              <a:t>) od nuly do deseti určí, jak moc úzkostně se cítí. 0 = žádný pocit nepohody, 10 = </a:t>
            </a:r>
          </a:p>
        </p:txBody>
      </p:sp>
    </p:spTree>
    <p:extLst>
      <p:ext uri="{BB962C8B-B14F-4D97-AF65-F5344CB8AC3E}">
        <p14:creationId xmlns:p14="http://schemas.microsoft.com/office/powerpoint/2010/main" val="1887423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KROK ZA KROKEM - FÁZE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ČTVRTÁ FÁZE - DESENZIBILIZACE + VYBAVENÍ TRAUMATICKÉ PŘEDSTAVY + PŘEPRACOVÁNÍ TRAUMATU NAVOZENÍM RYCHLÝCH OČNÍCH POHYBŮ ČI JINÉ FORMY BILATERÁLNÍ STIMULACE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Desenzibilizace </a:t>
            </a:r>
            <a:r>
              <a:rPr lang="cs-CZ" dirty="0"/>
              <a:t>trvá nejdéle a je vztahově </a:t>
            </a:r>
            <a:r>
              <a:rPr lang="cs-CZ" dirty="0" err="1"/>
              <a:t>nej</a:t>
            </a:r>
            <a:r>
              <a:rPr lang="cs-CZ" dirty="0"/>
              <a:t>- náročnější. Chceme, aby vzpomínka na trauma nevyvolala tolik nepohody, negativních emocí a nepřidávala sebeobviňující myšlenky.</a:t>
            </a:r>
          </a:p>
        </p:txBody>
      </p:sp>
    </p:spTree>
    <p:extLst>
      <p:ext uri="{BB962C8B-B14F-4D97-AF65-F5344CB8AC3E}">
        <p14:creationId xmlns:p14="http://schemas.microsoft.com/office/powerpoint/2010/main" val="395047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KROK ZA KROKEM - FÁZE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PÁTÁ </a:t>
            </a:r>
            <a:r>
              <a:rPr lang="cs-CZ" dirty="0"/>
              <a:t>FÁZE - „UKOTVENÍ"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Jde </a:t>
            </a:r>
            <a:r>
              <a:rPr lang="cs-CZ" dirty="0"/>
              <a:t>v ní o nastavení a posílení pozitivních poznání spolu se zavedením pozitivních, </a:t>
            </a:r>
            <a:r>
              <a:rPr lang="cs-CZ" dirty="0" smtClean="0"/>
              <a:t>racionálních </a:t>
            </a:r>
            <a:r>
              <a:rPr lang="cs-CZ" dirty="0"/>
              <a:t>myšlenek za pomoci bilaterální stimulace. Jakmile navodíme situaci traumatického obrazu, musíme navodit i novou myšlenku. Cílem je, aby si </a:t>
            </a:r>
            <a:r>
              <a:rPr lang="cs-CZ" dirty="0" smtClean="0"/>
              <a:t>klient vytvořil </a:t>
            </a:r>
            <a:r>
              <a:rPr lang="cs-CZ" dirty="0"/>
              <a:t>novou, </a:t>
            </a:r>
            <a:r>
              <a:rPr lang="cs-CZ" dirty="0" smtClean="0"/>
              <a:t>realističtější </a:t>
            </a:r>
            <a:r>
              <a:rPr lang="cs-CZ" dirty="0"/>
              <a:t>představu o traumatu a ověřila si její platnost.</a:t>
            </a:r>
          </a:p>
        </p:txBody>
      </p:sp>
    </p:spTree>
    <p:extLst>
      <p:ext uri="{BB962C8B-B14F-4D97-AF65-F5344CB8AC3E}">
        <p14:creationId xmlns:p14="http://schemas.microsoft.com/office/powerpoint/2010/main" val="3351448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KROK ZA KROKEM - FÁZE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ŠESTÁ FÁZE - TĚLOVÝ TEST (BODY SCAN</a:t>
            </a:r>
            <a:r>
              <a:rPr lang="cs-CZ" dirty="0" smtClean="0"/>
              <a:t>)</a:t>
            </a:r>
          </a:p>
          <a:p>
            <a:pPr marL="0" indent="0" algn="just">
              <a:buNone/>
            </a:pPr>
            <a:r>
              <a:rPr lang="cs-CZ" dirty="0" smtClean="0"/>
              <a:t>Lokalizujeme </a:t>
            </a:r>
            <a:r>
              <a:rPr lang="cs-CZ" dirty="0"/>
              <a:t>emoce v těle, pátráme po tom, zda se případné pozůstatky traumatického materiálu neuložily v podobě dysfunkční symptomatologie.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K </a:t>
            </a:r>
            <a:r>
              <a:rPr lang="cs-CZ" dirty="0"/>
              <a:t>přepracování tělesných signálů opět dochází pomocí bilaterální stimulace, tak aby výsledný tělesný pocit byl příjemný nebo alespoň neutrální. </a:t>
            </a:r>
          </a:p>
        </p:txBody>
      </p:sp>
    </p:spTree>
    <p:extLst>
      <p:ext uri="{BB962C8B-B14F-4D97-AF65-F5344CB8AC3E}">
        <p14:creationId xmlns:p14="http://schemas.microsoft.com/office/powerpoint/2010/main" val="2728626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KROK ZA KROKEM - FÁZE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SEDMÁ FÁZE - UKONČENÍ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Pokud </a:t>
            </a:r>
            <a:r>
              <a:rPr lang="cs-CZ" dirty="0"/>
              <a:t>dojde k úspěšnému přepracování traumatické vzpomínky, i nadále připravujeme klienta na to, že se za určitý čas může vzpomínka vrátit v jiné podobě. Pokud zvolená traumatická vzpomínka nemohla být úspěšně zpracovaná a škála SUD je vyšší než 0</a:t>
            </a:r>
            <a:r>
              <a:rPr lang="cs-CZ" dirty="0" smtClean="0"/>
              <a:t>, </a:t>
            </a:r>
            <a:r>
              <a:rPr lang="cs-CZ" dirty="0"/>
              <a:t>pak je potřeba pacientovi pomoci např. technikou „distancování se", „zabalení vzpomínek", imaginací „bezpečného prostoru" aj.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Nezbytné </a:t>
            </a:r>
            <a:r>
              <a:rPr lang="cs-CZ" dirty="0"/>
              <a:t>je zabezpečení stability klienta na závěr sezení.</a:t>
            </a:r>
          </a:p>
        </p:txBody>
      </p:sp>
    </p:spTree>
    <p:extLst>
      <p:ext uri="{BB962C8B-B14F-4D97-AF65-F5344CB8AC3E}">
        <p14:creationId xmlns:p14="http://schemas.microsoft.com/office/powerpoint/2010/main" val="3458927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EMDR KROK ZA KROKEM - FÁZE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OSMÁ </a:t>
            </a:r>
            <a:r>
              <a:rPr lang="cs-CZ" dirty="0"/>
              <a:t>FÁZE - ZHODNOCENI SEZENÍ, PLÁNOVÁNÍ, PŘEHODNOCENÍ </a:t>
            </a:r>
            <a:r>
              <a:rPr lang="cs-CZ" dirty="0" smtClean="0"/>
              <a:t>VÝSLEDKŮ</a:t>
            </a:r>
          </a:p>
          <a:p>
            <a:pPr marL="0" indent="0">
              <a:buNone/>
            </a:pPr>
            <a:r>
              <a:rPr lang="cs-CZ" dirty="0" smtClean="0"/>
              <a:t>Vracíme </a:t>
            </a:r>
            <a:r>
              <a:rPr lang="cs-CZ" dirty="0"/>
              <a:t>se zpět ke škálám SUD a VOC. Díváme se na původní cíle a léčebný plán, zjišťujeme, jak jsme v současné situaci daleko a stanovíme další cíle.</a:t>
            </a:r>
          </a:p>
        </p:txBody>
      </p:sp>
    </p:spTree>
    <p:extLst>
      <p:ext uri="{BB962C8B-B14F-4D97-AF65-F5344CB8AC3E}">
        <p14:creationId xmlns:p14="http://schemas.microsoft.com/office/powerpoint/2010/main" val="381623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EMDR - EFEKTIVITA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Efektivita metody EMDR je již vědecky prokázána, avšak zatím nikdo není schopen přesně a jednoznačně objasnit mechanismus účinku bilaterální stimulace. </a:t>
            </a:r>
            <a:endParaRPr lang="cs-CZ" dirty="0" smtClean="0"/>
          </a:p>
          <a:p>
            <a:pPr algn="just"/>
            <a:r>
              <a:rPr lang="cs-CZ" dirty="0" smtClean="0"/>
              <a:t>EMDR </a:t>
            </a:r>
            <a:r>
              <a:rPr lang="cs-CZ" dirty="0"/>
              <a:t>má přímý vliv na způsob, jakým mozek funguje. </a:t>
            </a:r>
          </a:p>
        </p:txBody>
      </p:sp>
    </p:spTree>
    <p:extLst>
      <p:ext uri="{BB962C8B-B14F-4D97-AF65-F5344CB8AC3E}">
        <p14:creationId xmlns:p14="http://schemas.microsoft.com/office/powerpoint/2010/main" val="4016390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EMDR - STUDIJE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cs-CZ" dirty="0"/>
              <a:t>K nejzásadnějším důkazům o efektivitě metody EMDR patří práce </a:t>
            </a:r>
            <a:r>
              <a:rPr lang="cs-CZ" dirty="0" err="1"/>
              <a:t>Raucha</a:t>
            </a:r>
            <a:r>
              <a:rPr lang="cs-CZ" dirty="0"/>
              <a:t>, Van der Kolka (1996) a </a:t>
            </a:r>
            <a:r>
              <a:rPr lang="cs-CZ" dirty="0" err="1"/>
              <a:t>Shina</a:t>
            </a:r>
            <a:r>
              <a:rPr lang="cs-CZ" dirty="0"/>
              <a:t> (1996), kteří provedli sérii studií pomocí pozitronové emisní tomografie (PET), kdy zjistili, že vzpomínka na trauma vyvolává změny převážně v pravé hemisféře mozku a zde dochází ke zvýšené spotřebě glukózy, současně dochází k významnému poklesu aktivity v levé hemisféře v oblasti </a:t>
            </a:r>
            <a:r>
              <a:rPr lang="cs-CZ" dirty="0" err="1"/>
              <a:t>Brocovy</a:t>
            </a:r>
            <a:r>
              <a:rPr lang="cs-CZ" dirty="0"/>
              <a:t> </a:t>
            </a:r>
            <a:r>
              <a:rPr lang="cs-CZ" dirty="0" err="1"/>
              <a:t>analyzátorové</a:t>
            </a:r>
            <a:r>
              <a:rPr lang="cs-CZ" dirty="0"/>
              <a:t> oblasti I</a:t>
            </a:r>
            <a:r>
              <a:rPr lang="cs-CZ" dirty="0" smtClean="0"/>
              <a:t>. To </a:t>
            </a:r>
            <a:r>
              <a:rPr lang="cs-CZ" dirty="0"/>
              <a:t>je oblast mozku, která zabezpečuje „převod" zkušeností s traumatem do jazyka, se kterým je možno se domlouvat. Tím dochází k tomu, že pacienti nemají dostatečnou schopnost zpracovat traumatickou zkušenost do příběhu a psychoterapie ztrácí svůj hlavní nástroj domluvy, totiž využití řeči. Možná že se jedná o jeden z důvodů, proč je bilaterální stimulace tak efektivní u </a:t>
            </a:r>
            <a:r>
              <a:rPr lang="cs-CZ" dirty="0" err="1"/>
              <a:t>psychotraumatických</a:t>
            </a:r>
            <a:r>
              <a:rPr lang="cs-CZ" dirty="0"/>
              <a:t> stresových poruch, neboť používá nonverbální strategii v podobě biologických podnětů, které mohou usnadňovat celý proces psychoterapie.</a:t>
            </a:r>
          </a:p>
        </p:txBody>
      </p:sp>
    </p:spTree>
    <p:extLst>
      <p:ext uri="{BB962C8B-B14F-4D97-AF65-F5344CB8AC3E}">
        <p14:creationId xmlns:p14="http://schemas.microsoft.com/office/powerpoint/2010/main" val="45738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EMDR – POZNATKY Z VLASTNÍ PRAXE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Klient M – obsedantně-kompulzivní porucha – 5 sezení</a:t>
            </a:r>
          </a:p>
          <a:p>
            <a:r>
              <a:rPr lang="cs-CZ" dirty="0" smtClean="0"/>
              <a:t>Klientka S – PTSD – 4 sezení</a:t>
            </a:r>
          </a:p>
          <a:p>
            <a:r>
              <a:rPr lang="cs-CZ" dirty="0" smtClean="0"/>
              <a:t>Klient V – mysofobie – 6 sezení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929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cs-CZ" dirty="0" smtClean="0"/>
              <a:t>EMDR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Otázky? Diskuze? </a:t>
            </a:r>
          </a:p>
          <a:p>
            <a:endParaRPr lang="cs-CZ" dirty="0"/>
          </a:p>
          <a:p>
            <a:r>
              <a:rPr lang="cs-CZ" dirty="0" smtClean="0"/>
              <a:t>Kontakt:</a:t>
            </a:r>
          </a:p>
          <a:p>
            <a:pPr marL="0" indent="0">
              <a:buNone/>
            </a:pPr>
            <a:r>
              <a:rPr lang="cs-CZ" dirty="0" smtClean="0"/>
              <a:t>	PhDr. Jarmila Holášková, </a:t>
            </a:r>
            <a:r>
              <a:rPr lang="cs-CZ" dirty="0" err="1" smtClean="0"/>
              <a:t>DiS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b="1" dirty="0" smtClean="0">
                <a:sym typeface="Wingdings"/>
              </a:rPr>
              <a:t>	</a:t>
            </a:r>
            <a:r>
              <a:rPr lang="cs-CZ" b="1" dirty="0" smtClean="0">
                <a:solidFill>
                  <a:schemeClr val="accent5">
                    <a:lumMod val="75000"/>
                  </a:schemeClr>
                </a:solidFill>
                <a:sym typeface="Wingdings"/>
              </a:rPr>
              <a:t></a:t>
            </a:r>
            <a:r>
              <a:rPr lang="cs-CZ" dirty="0" smtClean="0"/>
              <a:t>776 756 732</a:t>
            </a:r>
          </a:p>
          <a:p>
            <a:pPr marL="0" indent="0">
              <a:buNone/>
            </a:pPr>
            <a:r>
              <a:rPr lang="cs-CZ" b="1" dirty="0" smtClean="0">
                <a:sym typeface="Wingdings"/>
              </a:rPr>
              <a:t>	</a:t>
            </a:r>
            <a:r>
              <a:rPr lang="cs-CZ" b="1" dirty="0" smtClean="0">
                <a:solidFill>
                  <a:schemeClr val="accent5">
                    <a:lumMod val="75000"/>
                  </a:schemeClr>
                </a:solidFill>
                <a:sym typeface="Wingdings"/>
              </a:rPr>
              <a:t></a:t>
            </a:r>
            <a:r>
              <a:rPr lang="cs-CZ" dirty="0" smtClean="0"/>
              <a:t>jarmila.holaskova@email.cz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	Dolní 8, </a:t>
            </a:r>
            <a:r>
              <a:rPr lang="cs-CZ" dirty="0" smtClean="0"/>
              <a:t>744 </a:t>
            </a:r>
            <a:r>
              <a:rPr lang="cs-CZ" dirty="0" smtClean="0"/>
              <a:t>01  Frenštát p. R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 err="1" smtClean="0"/>
              <a:t>Terapeutovna</a:t>
            </a:r>
            <a:r>
              <a:rPr lang="cs-CZ" dirty="0" smtClean="0"/>
              <a:t>: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Havlíčkova 31, 744 01  Frenštát p. R.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348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hatý">
  <a:themeElements>
    <a:clrScheme name="Vlastní 2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000000"/>
      </a:accent1>
      <a:accent2>
        <a:srgbClr val="AC66BB"/>
      </a:accent2>
      <a:accent3>
        <a:srgbClr val="DE6C36"/>
      </a:accent3>
      <a:accent4>
        <a:srgbClr val="892D4E"/>
      </a:accent4>
      <a:accent5>
        <a:srgbClr val="CF6DA4"/>
      </a:accent5>
      <a:accent6>
        <a:srgbClr val="EDD2E7"/>
      </a:accent6>
      <a:hlink>
        <a:srgbClr val="FFDE66"/>
      </a:hlink>
      <a:folHlink>
        <a:srgbClr val="D490C5"/>
      </a:folHlink>
    </a:clrScheme>
    <a:fontScheme name="Bohat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47</TotalTime>
  <Words>1062</Words>
  <Application>Microsoft Office PowerPoint</Application>
  <PresentationFormat>Předvádění na obrazovce (4:3)</PresentationFormat>
  <Paragraphs>98</Paragraphs>
  <Slides>21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Bohatý</vt:lpstr>
      <vt:lpstr>EMDR metoda Nezapomenete to, co se vám stalo, ale tyto vzpomínky už nebudou tak nepříjemné a obtěžující. </vt:lpstr>
      <vt:lpstr>EMDR - PŮVOD</vt:lpstr>
      <vt:lpstr>EMDR - BILATERITA</vt:lpstr>
      <vt:lpstr>EMDR – PŘÍSTUP KE KLIENTOVI</vt:lpstr>
      <vt:lpstr>EMDR – JAK TO FUNGUJE</vt:lpstr>
      <vt:lpstr>EMDR - POUŽITÍ</vt:lpstr>
      <vt:lpstr>EMDR - POUŽITÍ</vt:lpstr>
      <vt:lpstr>EMDR - KONTRAINDIKACE</vt:lpstr>
      <vt:lpstr>EMDR - SEZENÍ</vt:lpstr>
      <vt:lpstr>EMDR KROK ZA KROKEM - FÁZE</vt:lpstr>
      <vt:lpstr>EMDR KROK ZA KROKEM - FÁZE</vt:lpstr>
      <vt:lpstr>EMDR KROK ZA KROKEM - FÁZE</vt:lpstr>
      <vt:lpstr>EMDR KROK ZA KROKEM - FÁZE</vt:lpstr>
      <vt:lpstr>EMDR KROK ZA KROKEM - FÁZE</vt:lpstr>
      <vt:lpstr>EMDR KROK ZA KROKEM - FÁZE</vt:lpstr>
      <vt:lpstr>EMDR KROK ZA KROKEM - FÁZE</vt:lpstr>
      <vt:lpstr>EMDR KROK ZA KROKEM - FÁZE</vt:lpstr>
      <vt:lpstr>EMDR - EFEKTIVITA</vt:lpstr>
      <vt:lpstr>EMDR - STUDIJE</vt:lpstr>
      <vt:lpstr>EMDR – POZNATKY Z VLASTNÍ PRAXE</vt:lpstr>
      <vt:lpstr>EMDR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EMDR metoda</dc:title>
  <dc:creator>Holášková Jarmila</dc:creator>
  <cp:lastModifiedBy>Holášková Jarmila</cp:lastModifiedBy>
  <cp:revision>7</cp:revision>
  <dcterms:created xsi:type="dcterms:W3CDTF">2021-08-04T04:58:11Z</dcterms:created>
  <dcterms:modified xsi:type="dcterms:W3CDTF">2022-01-03T10:22:14Z</dcterms:modified>
</cp:coreProperties>
</file>